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08" r:id="rId3"/>
    <p:sldId id="310" r:id="rId4"/>
    <p:sldId id="309" r:id="rId5"/>
    <p:sldId id="311" r:id="rId6"/>
    <p:sldId id="312" r:id="rId7"/>
    <p:sldId id="313" r:id="rId8"/>
    <p:sldId id="314" r:id="rId9"/>
    <p:sldId id="315" r:id="rId10"/>
    <p:sldId id="322" r:id="rId11"/>
    <p:sldId id="325" r:id="rId12"/>
    <p:sldId id="328" r:id="rId13"/>
    <p:sldId id="330" r:id="rId14"/>
    <p:sldId id="265" r:id="rId15"/>
    <p:sldId id="266" r:id="rId16"/>
    <p:sldId id="357" r:id="rId17"/>
    <p:sldId id="274" r:id="rId18"/>
    <p:sldId id="275" r:id="rId19"/>
    <p:sldId id="358" r:id="rId20"/>
    <p:sldId id="359" r:id="rId21"/>
    <p:sldId id="354" r:id="rId22"/>
    <p:sldId id="356" r:id="rId23"/>
    <p:sldId id="271" r:id="rId24"/>
    <p:sldId id="270" r:id="rId25"/>
    <p:sldId id="269" r:id="rId26"/>
    <p:sldId id="331" r:id="rId27"/>
    <p:sldId id="334" r:id="rId28"/>
    <p:sldId id="272" r:id="rId29"/>
    <p:sldId id="352" r:id="rId30"/>
    <p:sldId id="276" r:id="rId31"/>
    <p:sldId id="360" r:id="rId32"/>
    <p:sldId id="277" r:id="rId33"/>
    <p:sldId id="278" r:id="rId34"/>
    <p:sldId id="361" r:id="rId35"/>
    <p:sldId id="280" r:id="rId36"/>
    <p:sldId id="282" r:id="rId37"/>
    <p:sldId id="362" r:id="rId38"/>
    <p:sldId id="363" r:id="rId39"/>
    <p:sldId id="289" r:id="rId40"/>
    <p:sldId id="364" r:id="rId41"/>
    <p:sldId id="291" r:id="rId42"/>
    <p:sldId id="365" r:id="rId43"/>
    <p:sldId id="293" r:id="rId44"/>
    <p:sldId id="367" r:id="rId45"/>
    <p:sldId id="369" r:id="rId46"/>
    <p:sldId id="370" r:id="rId47"/>
    <p:sldId id="371" r:id="rId48"/>
    <p:sldId id="372" r:id="rId49"/>
    <p:sldId id="368" r:id="rId50"/>
    <p:sldId id="373" r:id="rId51"/>
    <p:sldId id="374" r:id="rId52"/>
    <p:sldId id="375" r:id="rId53"/>
    <p:sldId id="257" r:id="rId54"/>
  </p:sldIdLst>
  <p:sldSz cx="9144000" cy="6858000" type="screen4x3"/>
  <p:notesSz cx="6858000" cy="9144000"/>
  <p:custDataLst>
    <p:tags r:id="rId5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26" d="100"/>
          <a:sy n="126" d="100"/>
        </p:scale>
        <p:origin x="136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30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00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63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66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43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94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341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48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97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60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80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74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61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36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24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35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19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F2F2F-C8FA-4BDF-B3CE-BD38F6258D5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26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6536" y="2564904"/>
            <a:ext cx="7661888" cy="14700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52596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99381"/>
            <a:ext cx="82912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8604448" cy="247813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Анализ затруднений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выпускников РТ 2022 года при подготовке к ЕГЭ по русскому языку и способы их устранения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7820" y="4005064"/>
            <a:ext cx="47345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i="1" dirty="0" err="1" smtClean="0"/>
              <a:t>Корбанова</a:t>
            </a:r>
            <a:r>
              <a:rPr lang="ru-RU" sz="2000" i="1" dirty="0" smtClean="0"/>
              <a:t> Лилия </a:t>
            </a:r>
            <a:r>
              <a:rPr lang="ru-RU" sz="2000" i="1" dirty="0" err="1" smtClean="0"/>
              <a:t>Ильдаровна</a:t>
            </a:r>
            <a:r>
              <a:rPr lang="ru-RU" sz="2000" i="1" dirty="0" smtClean="0"/>
              <a:t>,</a:t>
            </a:r>
          </a:p>
          <a:p>
            <a:pPr algn="r"/>
            <a:r>
              <a:rPr lang="ru-RU" sz="2000" i="1" dirty="0"/>
              <a:t>п</a:t>
            </a:r>
            <a:r>
              <a:rPr lang="ru-RU" sz="2000" i="1" dirty="0" smtClean="0"/>
              <a:t>редседатель ПК ГИА по русскому языку,</a:t>
            </a:r>
          </a:p>
          <a:p>
            <a:pPr algn="r"/>
            <a:r>
              <a:rPr lang="ru-RU" sz="2000" i="1" dirty="0"/>
              <a:t>з</a:t>
            </a:r>
            <a:r>
              <a:rPr lang="ru-RU" sz="2000" i="1" dirty="0" smtClean="0"/>
              <a:t>аместитель директора </a:t>
            </a:r>
          </a:p>
          <a:p>
            <a:pPr algn="r"/>
            <a:r>
              <a:rPr lang="ru-RU" sz="2000" i="1" dirty="0"/>
              <a:t>у</a:t>
            </a:r>
            <a:r>
              <a:rPr lang="ru-RU" sz="2000" i="1" dirty="0" smtClean="0"/>
              <a:t>читель русского языка и литературы</a:t>
            </a:r>
          </a:p>
          <a:p>
            <a:pPr algn="r"/>
            <a:r>
              <a:rPr lang="ru-RU" sz="2000" i="1" dirty="0" smtClean="0"/>
              <a:t> высшей квалификационной категории</a:t>
            </a:r>
          </a:p>
          <a:p>
            <a:pPr algn="r"/>
            <a:r>
              <a:rPr lang="ru-RU" sz="2000" i="1" dirty="0" smtClean="0"/>
              <a:t>МБОУ «Лицей №23» </a:t>
            </a:r>
          </a:p>
          <a:p>
            <a:pPr algn="r"/>
            <a:r>
              <a:rPr lang="ru-RU" sz="2000" i="1" dirty="0" smtClean="0"/>
              <a:t>Ново – Савиновского района г. Казани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b="1" dirty="0">
                <a:solidFill>
                  <a:srgbClr val="C5D1D7">
                    <a:lumMod val="25000"/>
                  </a:srgbClr>
                </a:solidFill>
              </a:rPr>
              <a:t>Необходимо овладеть следующими понятиями: </a:t>
            </a:r>
          </a:p>
          <a:p>
            <a:pPr marL="0" lvl="0" indent="0" algn="just">
              <a:buNone/>
            </a:pPr>
            <a:r>
              <a:rPr lang="ru-RU" dirty="0">
                <a:solidFill>
                  <a:srgbClr val="C5D1D7">
                    <a:lumMod val="25000"/>
                  </a:srgbClr>
                </a:solidFill>
              </a:rPr>
              <a:t>Текст, основные признаки текста, тема, главная мысль, позиция автора, аргументы, связность текста, цельность текста, композиция текста, средства связи предложений в тексте, язык художественной литературы, разговорная речь; публицистический, научный, официально-деловой стили речи; функционально-смысловые типы речи: описание, повествование, рассуждение.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3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32656"/>
            <a:ext cx="5888397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152" y="3158703"/>
            <a:ext cx="76328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476671"/>
            <a:ext cx="8208912" cy="44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4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64" y="176659"/>
            <a:ext cx="7848872" cy="324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7564" y="350100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границ между простыми предложениями в составе сложного,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грамматических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простых предложений, определение способов связи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придаточных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 с главной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сложноподчиненном предложении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несколькими придаточными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40" y="1194940"/>
            <a:ext cx="8280920" cy="410445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76672"/>
            <a:ext cx="4248472" cy="5688632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37057"/>
            <a:ext cx="4104456" cy="585216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3491880" y="332656"/>
            <a:ext cx="504056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7939354" y="825969"/>
            <a:ext cx="792088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5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ИСХОДНОГО ТЕКСТА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90" y="1484784"/>
            <a:ext cx="8682488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1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Позиция автора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3543300" cy="12858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0728" y="3212976"/>
            <a:ext cx="722376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Чтобы сформулировать позицию автора по проблеме, надо найти ответ на вопрос, как автор отвечает на поставленный вопрос. Можно найти предложение, в котором прямо видна позиция автора. Может быть, что позиция автора не видна. Тогда её надо сформулировать самим.</a:t>
            </a:r>
          </a:p>
        </p:txBody>
      </p:sp>
    </p:spTree>
    <p:extLst>
      <p:ext uri="{BB962C8B-B14F-4D97-AF65-F5344CB8AC3E}">
        <p14:creationId xmlns:p14="http://schemas.microsoft.com/office/powerpoint/2010/main" val="183547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4624"/>
            <a:ext cx="8496944" cy="5678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(1)Памятников архитектуры в Москве уничтожено более </a:t>
            </a:r>
            <a:r>
              <a:rPr lang="ru-RU" sz="1600" dirty="0" smtClean="0"/>
              <a:t>четырёхсот, так </a:t>
            </a:r>
            <a:r>
              <a:rPr lang="ru-RU" sz="1600" dirty="0"/>
              <a:t>что я слишком утомил бы вас, если бы взялся за полное </a:t>
            </a:r>
            <a:r>
              <a:rPr lang="ru-RU" sz="1600" dirty="0" smtClean="0"/>
              <a:t>доскональное перечисление</a:t>
            </a:r>
            <a:r>
              <a:rPr lang="ru-RU" sz="1600" dirty="0"/>
              <a:t>. (2)Жалко и Сухареву башню, построенную в XVII веке</a:t>
            </a:r>
            <a:r>
              <a:rPr lang="ru-RU" sz="1600" dirty="0" smtClean="0"/>
              <a:t>. (</a:t>
            </a:r>
            <a:r>
              <a:rPr lang="ru-RU" sz="1600" dirty="0"/>
              <a:t>3)Проблему объезда её автомобилями можно было решить </a:t>
            </a:r>
            <a:r>
              <a:rPr lang="ru-RU" sz="1600" dirty="0" smtClean="0"/>
              <a:t>по-другому, пожертвовав </a:t>
            </a:r>
            <a:r>
              <a:rPr lang="ru-RU" sz="1600" dirty="0"/>
              <a:t>хотя бы угловыми домами на Колхозной (тогда) </a:t>
            </a:r>
            <a:r>
              <a:rPr lang="ru-RU" sz="1600" dirty="0" smtClean="0"/>
              <a:t>площади (универмаг</a:t>
            </a:r>
            <a:r>
              <a:rPr lang="ru-RU" sz="1600" dirty="0"/>
              <a:t>, хозяйственный магазин, книжный магазин). (4)Жалко и </a:t>
            </a:r>
            <a:r>
              <a:rPr lang="ru-RU" sz="1600" dirty="0" smtClean="0"/>
              <a:t>Красные, и </a:t>
            </a:r>
            <a:r>
              <a:rPr lang="ru-RU" sz="1600" dirty="0"/>
              <a:t>Триумфальные ворота.</a:t>
            </a:r>
          </a:p>
          <a:p>
            <a:pPr marL="0" indent="0">
              <a:buNone/>
            </a:pPr>
            <a:r>
              <a:rPr lang="ru-RU" sz="1600" dirty="0"/>
              <a:t>(5)А знаете ли, что площадь Пушкина украшал древний </a:t>
            </a:r>
            <a:r>
              <a:rPr lang="ru-RU" sz="1600" dirty="0" smtClean="0"/>
              <a:t>Страстной монастырь</a:t>
            </a:r>
            <a:r>
              <a:rPr lang="ru-RU" sz="1600" dirty="0"/>
              <a:t>? (6)Сломали. (7)Открылся чёрно-серый унылый фасад. (</a:t>
            </a:r>
            <a:r>
              <a:rPr lang="ru-RU" sz="1600" dirty="0" smtClean="0"/>
              <a:t>8)Этим ли </a:t>
            </a:r>
            <a:r>
              <a:rPr lang="ru-RU" sz="1600" dirty="0"/>
              <a:t>фасадом должны мы гордиться как достопримечательностью Москвы</a:t>
            </a:r>
            <a:r>
              <a:rPr lang="ru-RU" sz="1600" dirty="0" smtClean="0"/>
              <a:t>? (</a:t>
            </a:r>
            <a:r>
              <a:rPr lang="ru-RU" sz="1600" dirty="0"/>
              <a:t>9)Никого не удивишь и сквером, и концертным залом «Россия» на </a:t>
            </a:r>
            <a:r>
              <a:rPr lang="ru-RU" sz="1600" dirty="0" smtClean="0"/>
              <a:t>месте Страстного </a:t>
            </a:r>
            <a:r>
              <a:rPr lang="ru-RU" sz="1600" dirty="0"/>
              <a:t>монастыря.</a:t>
            </a:r>
          </a:p>
          <a:p>
            <a:pPr marL="0" indent="0">
              <a:buNone/>
            </a:pPr>
            <a:r>
              <a:rPr lang="ru-RU" sz="1600" dirty="0"/>
              <a:t>(10)Сорок лет строилось на народные деньги (сбор </a:t>
            </a:r>
            <a:r>
              <a:rPr lang="ru-RU" sz="1600" dirty="0" smtClean="0"/>
              <a:t>пожертвований) грандиозное </a:t>
            </a:r>
            <a:r>
              <a:rPr lang="ru-RU" sz="1600" dirty="0"/>
              <a:t>архитектурное сооружение − храм Христа Спасителя. (</a:t>
            </a:r>
            <a:r>
              <a:rPr lang="ru-RU" sz="1600" dirty="0" smtClean="0"/>
              <a:t>11)Он строился </a:t>
            </a:r>
            <a:r>
              <a:rPr lang="ru-RU" sz="1600" dirty="0"/>
              <a:t>как памятник </a:t>
            </a:r>
            <a:r>
              <a:rPr lang="ru-RU" sz="1600" dirty="0" err="1"/>
              <a:t>непокорённости</a:t>
            </a:r>
            <a:r>
              <a:rPr lang="ru-RU" sz="1600" dirty="0"/>
              <a:t> московской перед сильным </a:t>
            </a:r>
            <a:r>
              <a:rPr lang="ru-RU" sz="1600" dirty="0" smtClean="0"/>
              <a:t>врагом, как </a:t>
            </a:r>
            <a:r>
              <a:rPr lang="ru-RU" sz="1600" dirty="0"/>
              <a:t>памятник победы над Наполеоном. (12)Великий русский </a:t>
            </a:r>
            <a:r>
              <a:rPr lang="ru-RU" sz="1600" dirty="0" smtClean="0"/>
              <a:t>художник Василий </a:t>
            </a:r>
            <a:r>
              <a:rPr lang="ru-RU" sz="1600" dirty="0"/>
              <a:t>Суриков расписывал его стены и своды. (13)Это было </a:t>
            </a:r>
            <a:r>
              <a:rPr lang="ru-RU" sz="1600" dirty="0" smtClean="0"/>
              <a:t>самое высокое </a:t>
            </a:r>
            <a:r>
              <a:rPr lang="ru-RU" sz="1600" dirty="0"/>
              <a:t>и самое величественное здание в Москве. (14)Его было </a:t>
            </a:r>
            <a:r>
              <a:rPr lang="ru-RU" sz="1600" dirty="0" smtClean="0"/>
              <a:t>видно с </a:t>
            </a:r>
            <a:r>
              <a:rPr lang="ru-RU" sz="1600" dirty="0"/>
              <a:t>любого конца города. (15)Здание не древнее, но оно организовывало </a:t>
            </a:r>
            <a:r>
              <a:rPr lang="ru-RU" sz="1600" dirty="0" smtClean="0"/>
              <a:t>наряду с </a:t>
            </a:r>
            <a:r>
              <a:rPr lang="ru-RU" sz="1600" dirty="0"/>
              <a:t>ансамблем Кремля архитектурный центр нашей столицы. (16)Сломали</a:t>
            </a:r>
            <a:r>
              <a:rPr lang="ru-RU" sz="1600" dirty="0" smtClean="0"/>
              <a:t>... (</a:t>
            </a:r>
            <a:r>
              <a:rPr lang="ru-RU" sz="1600" dirty="0"/>
              <a:t>17)Построили плавательный бассейн. (18)И лишь в середине </a:t>
            </a:r>
            <a:r>
              <a:rPr lang="ru-RU" sz="1600" dirty="0" smtClean="0"/>
              <a:t>девяностых опять </a:t>
            </a:r>
            <a:r>
              <a:rPr lang="ru-RU" sz="1600" dirty="0"/>
              <a:t>всем миром храм отстроили заново.</a:t>
            </a:r>
          </a:p>
          <a:p>
            <a:pPr marL="0" indent="0">
              <a:buNone/>
            </a:pPr>
            <a:r>
              <a:rPr lang="ru-RU" sz="1600" dirty="0"/>
              <a:t>(</a:t>
            </a:r>
            <a:r>
              <a:rPr lang="ru-RU" sz="2400" dirty="0">
                <a:solidFill>
                  <a:srgbClr val="FF0000"/>
                </a:solidFill>
              </a:rPr>
              <a:t>19)Разрушая старину, мы всегда обрываем корни.</a:t>
            </a:r>
          </a:p>
          <a:p>
            <a:pPr marL="0" indent="0">
              <a:buNone/>
            </a:pPr>
            <a:r>
              <a:rPr lang="ru-RU" sz="1600" dirty="0"/>
              <a:t>(20)У дерева каждый корешок, каждый корневой волосок на учёте, а </a:t>
            </a:r>
            <a:r>
              <a:rPr lang="ru-RU" sz="1600" dirty="0" smtClean="0"/>
              <a:t>уж тем </a:t>
            </a:r>
            <a:r>
              <a:rPr lang="ru-RU" sz="1600" dirty="0"/>
              <a:t>более те корневища, что уходят в глубочайшие водоносные пласты.</a:t>
            </a:r>
          </a:p>
          <a:p>
            <a:pPr marL="0" indent="0">
              <a:buNone/>
            </a:pPr>
            <a:r>
              <a:rPr lang="ru-RU" sz="1600" dirty="0"/>
              <a:t>(21)Как знать, может быть, в момент какой-нибудь великой засухи именно </a:t>
            </a:r>
            <a:r>
              <a:rPr lang="ru-RU" sz="1600" dirty="0" smtClean="0"/>
              <a:t>те, казалось </a:t>
            </a:r>
            <a:r>
              <a:rPr lang="ru-RU" sz="1600" dirty="0"/>
              <a:t>бы, уже отжившие, корневища подадут наверх, где листья, </a:t>
            </a:r>
            <a:r>
              <a:rPr lang="ru-RU" sz="1600" dirty="0" smtClean="0"/>
              <a:t>живую спасительную </a:t>
            </a:r>
            <a:r>
              <a:rPr lang="ru-RU" sz="1600" dirty="0"/>
              <a:t>влагу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9702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6780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Перевод проблемы </a:t>
            </a:r>
            <a:r>
              <a:rPr lang="ru-RU" b="1" u="sng" dirty="0"/>
              <a:t>в узкий план </a:t>
            </a:r>
            <a:r>
              <a:rPr lang="ru-RU" dirty="0"/>
              <a:t>(в план темы); при этом формулировка проблемы превращается не в смысловую задачу, а в сугубо сюжетную или вовсе грамматическую: </a:t>
            </a:r>
            <a:r>
              <a:rPr lang="ru-RU" i="1" dirty="0"/>
              <a:t>«Автор посвящает свой текст </a:t>
            </a:r>
            <a:r>
              <a:rPr lang="ru-RU" i="1" dirty="0" smtClean="0"/>
              <a:t>проблеме </a:t>
            </a:r>
            <a:r>
              <a:rPr lang="ru-RU" i="1" dirty="0"/>
              <a:t>осени»;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«</a:t>
            </a:r>
            <a:r>
              <a:rPr lang="ru-RU" i="1" dirty="0"/>
              <a:t>Автор в своём тексте поднимает проблему Москвы»;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«</a:t>
            </a:r>
            <a:r>
              <a:rPr lang="ru-RU" i="1" dirty="0"/>
              <a:t>Автор повествует нам о проблеме побега с урока химии».</a:t>
            </a:r>
          </a:p>
        </p:txBody>
      </p:sp>
    </p:spTree>
    <p:extLst>
      <p:ext uri="{BB962C8B-B14F-4D97-AF65-F5344CB8AC3E}">
        <p14:creationId xmlns:p14="http://schemas.microsoft.com/office/powerpoint/2010/main" val="6896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3" y="1205088"/>
            <a:ext cx="8808984" cy="431214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7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6632"/>
            <a:ext cx="8291264" cy="57500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Неоправданное </a:t>
            </a:r>
            <a:r>
              <a:rPr lang="ru-RU" b="1" u="sng" dirty="0"/>
              <a:t>расширение проблемы</a:t>
            </a:r>
            <a:r>
              <a:rPr lang="ru-RU" dirty="0"/>
              <a:t>: </a:t>
            </a:r>
            <a:r>
              <a:rPr lang="ru-RU" i="1" dirty="0"/>
              <a:t>«Автор, рассказывая о жизни командированного, показывает борьбу добра и зла»;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«</a:t>
            </a:r>
            <a:r>
              <a:rPr lang="ru-RU" i="1" dirty="0"/>
              <a:t>Случай, который описывает Н. Воробьёв, раскрывает глубокую нравственную проблему, которая была и есть актуальна»; </a:t>
            </a:r>
            <a:endParaRPr lang="ru-RU" i="1" dirty="0" smtClean="0"/>
          </a:p>
          <a:p>
            <a:pPr marL="0" indent="0" algn="just">
              <a:buNone/>
            </a:pPr>
            <a:r>
              <a:rPr lang="ru-RU" i="1" dirty="0" smtClean="0"/>
              <a:t>«</a:t>
            </a:r>
            <a:r>
              <a:rPr lang="ru-RU" i="1" dirty="0"/>
              <a:t>О чём этот текст? Только ли о войне? Нет, этот текст о нас с вами, о том, что мир прекрасен…»</a:t>
            </a:r>
          </a:p>
        </p:txBody>
      </p:sp>
    </p:spTree>
    <p:extLst>
      <p:ext uri="{BB962C8B-B14F-4D97-AF65-F5344CB8AC3E}">
        <p14:creationId xmlns:p14="http://schemas.microsoft.com/office/powerpoint/2010/main" val="27561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ФОРМУЛИРОВАТЬ ПРОБЛЕМУ?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033" y="1484784"/>
            <a:ext cx="8734247" cy="430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ИЗ ПРАКТИКИ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974" y="1412776"/>
            <a:ext cx="8734245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692696"/>
            <a:ext cx="832306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12776"/>
            <a:ext cx="4273666" cy="19935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Подсказка!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218" y="3212976"/>
            <a:ext cx="3987800" cy="22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2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194940"/>
            <a:ext cx="8136904" cy="44644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31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548680"/>
            <a:ext cx="78488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348880"/>
            <a:ext cx="8291264" cy="351785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Проблема </a:t>
            </a:r>
            <a:r>
              <a:rPr lang="ru-RU" dirty="0"/>
              <a:t>утраты милосердия. Есть место милосердию в наши дни?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Проблема </a:t>
            </a:r>
            <a:r>
              <a:rPr lang="ru-RU" dirty="0">
                <a:solidFill>
                  <a:srgbClr val="FF0000"/>
                </a:solidFill>
              </a:rPr>
              <a:t>милосердия. ??? </a:t>
            </a:r>
            <a:r>
              <a:rPr lang="ru-RU" dirty="0" smtClean="0">
                <a:solidFill>
                  <a:srgbClr val="FF0000"/>
                </a:solidFill>
              </a:rPr>
              <a:t>(Речевая ошибка)</a:t>
            </a:r>
          </a:p>
          <a:p>
            <a:pPr marL="0" indent="0">
              <a:buNone/>
            </a:pPr>
            <a:r>
              <a:rPr lang="ru-RU" dirty="0" smtClean="0"/>
              <a:t>Проблема </a:t>
            </a:r>
            <a:r>
              <a:rPr lang="ru-RU" dirty="0"/>
              <a:t>влияния природы на человека. Как влияет природа на человека?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Проблема </a:t>
            </a:r>
            <a:r>
              <a:rPr lang="ru-RU" dirty="0">
                <a:solidFill>
                  <a:srgbClr val="FF0000"/>
                </a:solidFill>
              </a:rPr>
              <a:t>природы ??? </a:t>
            </a:r>
            <a:r>
              <a:rPr lang="ru-RU" dirty="0" smtClean="0">
                <a:solidFill>
                  <a:srgbClr val="FF0000"/>
                </a:solidFill>
              </a:rPr>
              <a:t>(Речевая ошибка)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680" y="692696"/>
            <a:ext cx="8784976" cy="450304"/>
          </a:xfrm>
        </p:spPr>
        <p:txBody>
          <a:bodyPr>
            <a:normAutofit fontScale="90000"/>
          </a:bodyPr>
          <a:lstStyle/>
          <a:p>
            <a:r>
              <a:rPr lang="ru-RU" dirty="0"/>
              <a:t>Соотношение проблемы и темы в экзаменационных работах не всегда простое. </a:t>
            </a:r>
          </a:p>
        </p:txBody>
      </p:sp>
    </p:spTree>
    <p:extLst>
      <p:ext uri="{BB962C8B-B14F-4D97-AF65-F5344CB8AC3E}">
        <p14:creationId xmlns:p14="http://schemas.microsoft.com/office/powerpoint/2010/main" val="78197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Сочетаемость слова «проблема» самая разнообразная.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dirty="0" smtClean="0"/>
              <a:t>Ставить </a:t>
            </a:r>
          </a:p>
          <a:p>
            <a:pPr marL="0" indent="0" algn="ctr">
              <a:buNone/>
            </a:pPr>
            <a:r>
              <a:rPr lang="ru-RU" sz="4000" dirty="0" smtClean="0"/>
              <a:t>Поднимать </a:t>
            </a:r>
          </a:p>
          <a:p>
            <a:pPr marL="0" indent="0" algn="ctr">
              <a:buNone/>
            </a:pPr>
            <a:r>
              <a:rPr lang="ru-RU" sz="4000" dirty="0" smtClean="0"/>
              <a:t>Раскрывать </a:t>
            </a:r>
          </a:p>
          <a:p>
            <a:pPr marL="0" indent="0" algn="ctr">
              <a:buNone/>
            </a:pPr>
            <a:r>
              <a:rPr lang="ru-RU" sz="4000" dirty="0" smtClean="0"/>
              <a:t>Выдвигать </a:t>
            </a:r>
          </a:p>
          <a:p>
            <a:pPr marL="0" indent="0" algn="ctr">
              <a:buNone/>
            </a:pPr>
            <a:r>
              <a:rPr lang="ru-RU" sz="4000" dirty="0" smtClean="0"/>
              <a:t>Предлагать </a:t>
            </a:r>
          </a:p>
          <a:p>
            <a:pPr marL="0" indent="0" algn="ctr">
              <a:buNone/>
            </a:pPr>
            <a:r>
              <a:rPr lang="ru-RU" sz="4000" dirty="0" smtClean="0"/>
              <a:t>Приводить </a:t>
            </a:r>
          </a:p>
          <a:p>
            <a:pPr marL="0" indent="0" algn="ctr">
              <a:buNone/>
            </a:pPr>
            <a:r>
              <a:rPr lang="ru-RU" sz="4000" dirty="0" smtClean="0"/>
              <a:t>Обсуждать </a:t>
            </a:r>
          </a:p>
          <a:p>
            <a:pPr marL="0" indent="0" algn="ctr">
              <a:buNone/>
            </a:pPr>
            <a:r>
              <a:rPr lang="ru-RU" sz="4000" dirty="0" smtClean="0"/>
              <a:t>Обращать </a:t>
            </a:r>
            <a:r>
              <a:rPr lang="ru-RU" sz="4000" dirty="0"/>
              <a:t>внимание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Затрагивать </a:t>
            </a:r>
            <a:r>
              <a:rPr lang="ru-RU" sz="4000" dirty="0">
                <a:solidFill>
                  <a:srgbClr val="FF0000"/>
                </a:solidFill>
              </a:rPr>
              <a:t>Касаться Упоминать 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i="1" dirty="0" smtClean="0">
                <a:solidFill>
                  <a:srgbClr val="FF0000"/>
                </a:solidFill>
              </a:rPr>
              <a:t>(Речевая ошибка)</a:t>
            </a:r>
          </a:p>
        </p:txBody>
      </p:sp>
    </p:spTree>
    <p:extLst>
      <p:ext uri="{BB962C8B-B14F-4D97-AF65-F5344CB8AC3E}">
        <p14:creationId xmlns:p14="http://schemas.microsoft.com/office/powerpoint/2010/main" val="15841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4624"/>
            <a:ext cx="892834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ВСЁ-ТАКИ МОЖЕТ ПРИВЕСТИ К «ОБНУЛЕНИЮ» ПО КРИТЕРИЯМ К1-К4?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791" y="1916832"/>
            <a:ext cx="866954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8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268759"/>
            <a:ext cx="8136904" cy="28230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89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Комментарий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08720"/>
            <a:ext cx="2998628" cy="299862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188" y="4293096"/>
            <a:ext cx="3543300" cy="1285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2325193"/>
            <a:ext cx="5570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Как автор задает вопрос?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 каких примерах автор задает вопрос?</a:t>
            </a:r>
          </a:p>
        </p:txBody>
      </p:sp>
    </p:spTree>
    <p:extLst>
      <p:ext uri="{BB962C8B-B14F-4D97-AF65-F5344CB8AC3E}">
        <p14:creationId xmlns:p14="http://schemas.microsoft.com/office/powerpoint/2010/main" val="42695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88641"/>
            <a:ext cx="885698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058"/>
            <a:ext cx="9144000" cy="55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2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359" y="116632"/>
            <a:ext cx="9368286" cy="9941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НА СМЫСЛОВУЮ СВЯЗЬ МЕЖДУ ПРИМЕРАМИ-ИЛЛЮСТРАЦИЯМИ МОЖЕТ БЫТЬ ВЫРАЖЕНО РАЗЛИЧНЫМИ СПОСОБАМИ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18" y="1268760"/>
            <a:ext cx="9144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  <a:effectLst/>
                <a:latin typeface="Calibri Light" panose="020F0302020204030204"/>
              </a:rPr>
              <a:t>Где?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08514"/>
            <a:ext cx="8291512" cy="34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28650" y="856211"/>
            <a:ext cx="7886700" cy="5320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53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761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!!! Указание на связь примеров как итог комментирования: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7675" marR="145415" lvl="0" indent="0" algn="just" defTabSz="914400" rtl="0" eaLnBrk="1" fontAlgn="auto" latinLnBrk="0" hangingPunct="1">
              <a:lnSpc>
                <a:spcPct val="93000"/>
              </a:lnSpc>
              <a:spcBef>
                <a:spcPts val="1000"/>
              </a:spcBef>
              <a:spcAft>
                <a:spcPts val="795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Оба приведённых примера, 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дополняя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друг друга, позволяют увидеть…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9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77" y="116633"/>
            <a:ext cx="9053423" cy="588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2657"/>
            <a:ext cx="9005977" cy="396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6672"/>
            <a:ext cx="3542083" cy="128636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79712" y="1916832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Настоящая любовь должна быть деятельной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851920" y="2564904"/>
            <a:ext cx="0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852936"/>
            <a:ext cx="2423428" cy="24234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0800000" flipV="1">
            <a:off x="4380821" y="3717032"/>
            <a:ext cx="40897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Какой должна быть настоящая любовь?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54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412775"/>
            <a:ext cx="8496944" cy="388843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3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54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hutterstock_10556866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71887" cy="538372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764704"/>
            <a:ext cx="4572000" cy="4742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marR="0" lvl="0" indent="-2730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Повествование от первого лица в композиции художественного произведения может указывать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только на образ рассказчика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 но не на образ автора! </a:t>
            </a:r>
          </a:p>
          <a:p>
            <a:pPr marL="273050" marR="0" lvl="0" indent="-2730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2800" kern="0" dirty="0">
              <a:solidFill>
                <a:srgbClr val="FF0000"/>
              </a:solidFill>
            </a:endParaRPr>
          </a:p>
          <a:p>
            <a:pPr marL="273050" marR="0" lvl="0" indent="-27305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73050" marR="0" lvl="0" indent="-27305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i="1" kern="0" dirty="0" smtClean="0">
                <a:solidFill>
                  <a:srgbClr val="FF0000"/>
                </a:solidFill>
              </a:rPr>
              <a:t>!!! Лирический герой (Фактическая ошибка)</a:t>
            </a:r>
            <a:endParaRPr kumimoji="0" lang="ru-RU" altLang="ru-RU" sz="28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52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8640"/>
            <a:ext cx="9144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4309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Своя позиция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4210" y="1340768"/>
            <a:ext cx="762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Я согласен с автором и считаю….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Я согласен с автором, потому что…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2708920"/>
            <a:ext cx="5081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Обоснование</a:t>
            </a:r>
          </a:p>
        </p:txBody>
      </p:sp>
    </p:spTree>
    <p:extLst>
      <p:ext uri="{BB962C8B-B14F-4D97-AF65-F5344CB8AC3E}">
        <p14:creationId xmlns:p14="http://schemas.microsoft.com/office/powerpoint/2010/main" val="9282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847" y="0"/>
            <a:ext cx="9164847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6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374" y="116632"/>
            <a:ext cx="917437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6552" y="908720"/>
            <a:ext cx="9540552" cy="4581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АБЗАЦЕВ ОПРЕДЕЛЯЕТ САМ ЭКЗАМЕНУЕМЫЙ!</a:t>
            </a:r>
          </a:p>
        </p:txBody>
      </p:sp>
    </p:spTree>
    <p:extLst>
      <p:ext uri="{BB962C8B-B14F-4D97-AF65-F5344CB8AC3E}">
        <p14:creationId xmlns:p14="http://schemas.microsoft.com/office/powerpoint/2010/main" val="16563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309" y="332656"/>
            <a:ext cx="851535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К11 СОБЛЮДЕНИЕ ЭТИЧЕСКИХ НОРМ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033" y="1827722"/>
            <a:ext cx="8825902" cy="23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7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346" y="188640"/>
            <a:ext cx="8941280" cy="492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 smtClean="0"/>
              <a:t>Текст </a:t>
            </a:r>
            <a:r>
              <a:rPr lang="ru-RU" sz="4000" dirty="0" smtClean="0">
                <a:solidFill>
                  <a:srgbClr val="FF0000"/>
                </a:solidFill>
              </a:rPr>
              <a:t>Федора Александровича </a:t>
            </a:r>
            <a:r>
              <a:rPr lang="ru-RU" sz="4000" dirty="0" smtClean="0"/>
              <a:t>научил меня…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FF0000"/>
                </a:solidFill>
              </a:rPr>
              <a:t>Отсутствие ФИО </a:t>
            </a:r>
            <a:r>
              <a:rPr lang="ru-RU" sz="4000" dirty="0" smtClean="0"/>
              <a:t>автора в сочинении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Текст </a:t>
            </a:r>
            <a:r>
              <a:rPr lang="ru-RU" sz="4000" dirty="0" smtClean="0">
                <a:solidFill>
                  <a:srgbClr val="FF0000"/>
                </a:solidFill>
              </a:rPr>
              <a:t>А.Ф. Александровича</a:t>
            </a:r>
            <a:r>
              <a:rPr lang="ru-RU" sz="4000" dirty="0" smtClean="0"/>
              <a:t> учит…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Этические ошибки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0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94940"/>
            <a:ext cx="8640631" cy="40342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6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614" y="857251"/>
            <a:ext cx="8424773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К12. СОБЛЮДЕНИЕ ФАКТОЛОГИЧЕСКОЙ ТОЧНОСТИ В ФОНОВОМ МАТЕРИАЛЕ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336" y="2073575"/>
            <a:ext cx="8902460" cy="24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48" y="260648"/>
            <a:ext cx="9129252" cy="4176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7505" y="4437112"/>
            <a:ext cx="6863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!!!Евгений Николаевич </a:t>
            </a:r>
            <a:r>
              <a:rPr lang="ru-RU" sz="3600" dirty="0" err="1" smtClean="0"/>
              <a:t>Прилепин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3600" dirty="0" smtClean="0"/>
              <a:t>вместо Захар </a:t>
            </a:r>
            <a:r>
              <a:rPr lang="ru-RU" sz="3600" dirty="0" err="1" smtClean="0"/>
              <a:t>Прилепин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2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ФАКТИЧЕСКОЙ ОШИБКИ В РАБОТЕ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155" y="1412776"/>
            <a:ext cx="8962845" cy="34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-252536" y="76470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lili5550@mail.ru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908720"/>
            <a:ext cx="506953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051720" y="4509120"/>
            <a:ext cx="5989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3293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94939"/>
            <a:ext cx="8691478" cy="353020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08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194940"/>
            <a:ext cx="8521558" cy="37462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08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198792"/>
            <a:ext cx="8496944" cy="35263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4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194940"/>
            <a:ext cx="8537572" cy="382853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5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85dd5810475b9f66dbffa67d824154671dc"/>
</p:tagLst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905</Words>
  <Application>Microsoft Office PowerPoint</Application>
  <PresentationFormat>Экран (4:3)</PresentationFormat>
  <Paragraphs>108</Paragraphs>
  <Slides>53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Times New Roman</vt:lpstr>
      <vt:lpstr>Тема Office</vt:lpstr>
      <vt:lpstr>Анализ затруднений  выпускников РТ 2022 года при подготовке к ЕГЭ по русскому языку и способы их устранения</vt:lpstr>
      <vt:lpstr>Задание 21</vt:lpstr>
      <vt:lpstr>Задание 25</vt:lpstr>
      <vt:lpstr>Задание 23</vt:lpstr>
      <vt:lpstr>Задание 12</vt:lpstr>
      <vt:lpstr>Задания 17</vt:lpstr>
      <vt:lpstr>Задание 20</vt:lpstr>
      <vt:lpstr>Задание 9</vt:lpstr>
      <vt:lpstr>Задание 10</vt:lpstr>
      <vt:lpstr>Задание 1</vt:lpstr>
      <vt:lpstr>Презентация PowerPoint</vt:lpstr>
      <vt:lpstr>Презентация PowerPoint</vt:lpstr>
      <vt:lpstr>Презентация PowerPoint</vt:lpstr>
      <vt:lpstr>Задание 27</vt:lpstr>
      <vt:lpstr>Презентация PowerPoint</vt:lpstr>
      <vt:lpstr>ЧТЕНИЕ ИСХОДНОГО ТЕКСТА</vt:lpstr>
      <vt:lpstr>Позиция автора</vt:lpstr>
      <vt:lpstr>Презентация PowerPoint</vt:lpstr>
      <vt:lpstr>Презентация PowerPoint</vt:lpstr>
      <vt:lpstr>Презентация PowerPoint</vt:lpstr>
      <vt:lpstr>КАК МОЖНО ФОРМУЛИРОВАТЬ ПРОБЛЕМУ?</vt:lpstr>
      <vt:lpstr>СЛУЧАЙ ИЗ ПРАКТИКИ</vt:lpstr>
      <vt:lpstr>Презентация PowerPoint</vt:lpstr>
      <vt:lpstr>Подсказка!</vt:lpstr>
      <vt:lpstr>Презентация PowerPoint</vt:lpstr>
      <vt:lpstr>Презентация PowerPoint</vt:lpstr>
      <vt:lpstr>Соотношение проблемы и темы в экзаменационных работах не всегда простое. </vt:lpstr>
      <vt:lpstr>Сочетаемость слова «проблема» самая разнообразная.</vt:lpstr>
      <vt:lpstr>ЧТО ЖЕ ВСЁ-ТАКИ МОЖЕТ ПРИВЕСТИ К «ОБНУЛЕНИЮ» ПО КРИТЕРИЯМ К1-К4?</vt:lpstr>
      <vt:lpstr>Комментарий</vt:lpstr>
      <vt:lpstr>Презентация PowerPoint</vt:lpstr>
      <vt:lpstr>Презентация PowerPoint</vt:lpstr>
      <vt:lpstr>Презентация PowerPoint</vt:lpstr>
      <vt:lpstr>УКАЗАНИЕ НА СМЫСЛОВУЮ СВЯЗЬ МЕЖДУ ПРИМЕРАМИ-ИЛЛЮСТРАЦИЯМИ МОЖЕТ БЫТЬ ВЫРАЖЕНО РАЗЛИЧНЫМИ СПОСОБАМИ</vt:lpstr>
      <vt:lpstr>Где?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К11 СОБЛЮДЕНИЕ ЭТИЧЕСКИХ НОРМ </vt:lpstr>
      <vt:lpstr>Презентация PowerPoint</vt:lpstr>
      <vt:lpstr>Этические ошибки</vt:lpstr>
      <vt:lpstr>К12. СОБЛЮДЕНИЕ ФАКТОЛОГИЧЕСКОЙ ТОЧНОСТИ В ФОНОВОМ МАТЕРИАЛЕ </vt:lpstr>
      <vt:lpstr>Презентация PowerPoint</vt:lpstr>
      <vt:lpstr>ПРИМЕР ФАКТИЧЕСКОЙ ОШИБКИ В РАБОТЕ</vt:lpstr>
      <vt:lpstr>lili5550@mail.ru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Цветы-акварель</dc:title>
  <dc:creator>obstinate</dc:creator>
  <dc:description>Шаблон презентации с сайта https://presentation-creation.ru/</dc:description>
  <cp:lastModifiedBy>User</cp:lastModifiedBy>
  <cp:revision>310</cp:revision>
  <dcterms:created xsi:type="dcterms:W3CDTF">2018-02-25T09:09:03Z</dcterms:created>
  <dcterms:modified xsi:type="dcterms:W3CDTF">2022-05-12T14:41:08Z</dcterms:modified>
</cp:coreProperties>
</file>